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71" r:id="rId4"/>
    <p:sldId id="265" r:id="rId5"/>
    <p:sldId id="264" r:id="rId6"/>
    <p:sldId id="282" r:id="rId7"/>
    <p:sldId id="283" r:id="rId8"/>
    <p:sldId id="284" r:id="rId9"/>
    <p:sldId id="285" r:id="rId10"/>
    <p:sldId id="286" r:id="rId11"/>
    <p:sldId id="270" r:id="rId12"/>
    <p:sldId id="26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950" y="816"/>
      </p:cViewPr>
      <p:guideLst>
        <p:guide orient="horz" pos="212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ACE3-5B71-45E2-9354-DB377653B1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1246-6F28-4CEE-B5D4-47EF73B916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2.png"/><Relationship Id="rId3" Type="http://schemas.openxmlformats.org/officeDocument/2006/relationships/tags" Target="../tags/tag23.xml"/><Relationship Id="rId2" Type="http://schemas.openxmlformats.org/officeDocument/2006/relationships/image" Target="../media/image3.jpeg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8.xml"/><Relationship Id="rId2" Type="http://schemas.openxmlformats.org/officeDocument/2006/relationships/image" Target="../media/image3.jpeg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3.jpe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tags" Target="../tags/tag7.xml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image" Target="../media/image3.jpe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10.xml"/><Relationship Id="rId2" Type="http://schemas.openxmlformats.org/officeDocument/2006/relationships/image" Target="../media/image3.jpe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openxmlformats.org/officeDocument/2006/relationships/tags" Target="../tags/tag12.xml"/><Relationship Id="rId2" Type="http://schemas.openxmlformats.org/officeDocument/2006/relationships/image" Target="../media/image3.jpe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3" Type="http://schemas.openxmlformats.org/officeDocument/2006/relationships/tags" Target="../tags/tag14.xml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16.xml"/><Relationship Id="rId2" Type="http://schemas.openxmlformats.org/officeDocument/2006/relationships/image" Target="../media/image3.jpe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tags" Target="../tags/tag19.xml"/><Relationship Id="rId4" Type="http://schemas.openxmlformats.org/officeDocument/2006/relationships/image" Target="../media/image2.png"/><Relationship Id="rId3" Type="http://schemas.openxmlformats.org/officeDocument/2006/relationships/tags" Target="../tags/tag18.xml"/><Relationship Id="rId2" Type="http://schemas.openxmlformats.org/officeDocument/2006/relationships/image" Target="../media/image3.jpe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3" Type="http://schemas.openxmlformats.org/officeDocument/2006/relationships/tags" Target="../tags/tag21.xml"/><Relationship Id="rId2" Type="http://schemas.openxmlformats.org/officeDocument/2006/relationships/image" Target="../media/image3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【幻雨工作室】_4"/>
          <p:cNvSpPr/>
          <p:nvPr/>
        </p:nvSpPr>
        <p:spPr bwMode="auto">
          <a:xfrm>
            <a:off x="5626835" y="1257954"/>
            <a:ext cx="995545" cy="438967"/>
          </a:xfrm>
          <a:custGeom>
            <a:avLst/>
            <a:gdLst>
              <a:gd name="T0" fmla="*/ 655 w 1329"/>
              <a:gd name="T1" fmla="*/ 8 h 586"/>
              <a:gd name="T2" fmla="*/ 0 w 1329"/>
              <a:gd name="T3" fmla="*/ 235 h 586"/>
              <a:gd name="T4" fmla="*/ 0 w 1329"/>
              <a:gd name="T5" fmla="*/ 586 h 586"/>
              <a:gd name="T6" fmla="*/ 711 w 1329"/>
              <a:gd name="T7" fmla="*/ 465 h 586"/>
              <a:gd name="T8" fmla="*/ 1329 w 1329"/>
              <a:gd name="T9" fmla="*/ 554 h 586"/>
              <a:gd name="T10" fmla="*/ 1329 w 1329"/>
              <a:gd name="T11" fmla="*/ 235 h 586"/>
              <a:gd name="T12" fmla="*/ 655 w 1329"/>
              <a:gd name="T13" fmla="*/ 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9" h="586">
                <a:moveTo>
                  <a:pt x="655" y="8"/>
                </a:moveTo>
                <a:cubicBezTo>
                  <a:pt x="416" y="0"/>
                  <a:pt x="183" y="81"/>
                  <a:pt x="0" y="235"/>
                </a:cubicBezTo>
                <a:cubicBezTo>
                  <a:pt x="0" y="586"/>
                  <a:pt x="0" y="586"/>
                  <a:pt x="0" y="586"/>
                </a:cubicBezTo>
                <a:cubicBezTo>
                  <a:pt x="204" y="509"/>
                  <a:pt x="448" y="465"/>
                  <a:pt x="711" y="465"/>
                </a:cubicBezTo>
                <a:cubicBezTo>
                  <a:pt x="935" y="465"/>
                  <a:pt x="1146" y="497"/>
                  <a:pt x="1329" y="554"/>
                </a:cubicBezTo>
                <a:cubicBezTo>
                  <a:pt x="1329" y="235"/>
                  <a:pt x="1329" y="235"/>
                  <a:pt x="1329" y="235"/>
                </a:cubicBezTo>
                <a:cubicBezTo>
                  <a:pt x="1139" y="81"/>
                  <a:pt x="900" y="0"/>
                  <a:pt x="655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685800"/>
            <a:endParaRPr lang="zh-CN" altLang="en-US" sz="2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稻壳儿搜索【幻雨工作室】_5"/>
          <p:cNvSpPr/>
          <p:nvPr/>
        </p:nvSpPr>
        <p:spPr bwMode="auto">
          <a:xfrm>
            <a:off x="5021943" y="685802"/>
            <a:ext cx="2148114" cy="1190076"/>
          </a:xfrm>
          <a:custGeom>
            <a:avLst/>
            <a:gdLst>
              <a:gd name="T0" fmla="*/ 1495 w 2867"/>
              <a:gd name="T1" fmla="*/ 0 h 1589"/>
              <a:gd name="T2" fmla="*/ 0 w 2867"/>
              <a:gd name="T3" fmla="*/ 657 h 1589"/>
              <a:gd name="T4" fmla="*/ 344 w 2867"/>
              <a:gd name="T5" fmla="*/ 802 h 1589"/>
              <a:gd name="T6" fmla="*/ 344 w 2867"/>
              <a:gd name="T7" fmla="*/ 1114 h 1589"/>
              <a:gd name="T8" fmla="*/ 288 w 2867"/>
              <a:gd name="T9" fmla="*/ 1199 h 1589"/>
              <a:gd name="T10" fmla="*/ 344 w 2867"/>
              <a:gd name="T11" fmla="*/ 1284 h 1589"/>
              <a:gd name="T12" fmla="*/ 275 w 2867"/>
              <a:gd name="T13" fmla="*/ 1589 h 1589"/>
              <a:gd name="T14" fmla="*/ 406 w 2867"/>
              <a:gd name="T15" fmla="*/ 1589 h 1589"/>
              <a:gd name="T16" fmla="*/ 479 w 2867"/>
              <a:gd name="T17" fmla="*/ 1589 h 1589"/>
              <a:gd name="T18" fmla="*/ 467 w 2867"/>
              <a:gd name="T19" fmla="*/ 1536 h 1589"/>
              <a:gd name="T20" fmla="*/ 410 w 2867"/>
              <a:gd name="T21" fmla="*/ 1284 h 1589"/>
              <a:gd name="T22" fmla="*/ 477 w 2867"/>
              <a:gd name="T23" fmla="*/ 1197 h 1589"/>
              <a:gd name="T24" fmla="*/ 410 w 2867"/>
              <a:gd name="T25" fmla="*/ 1110 h 1589"/>
              <a:gd name="T26" fmla="*/ 410 w 2867"/>
              <a:gd name="T27" fmla="*/ 831 h 1589"/>
              <a:gd name="T28" fmla="*/ 641 w 2867"/>
              <a:gd name="T29" fmla="*/ 927 h 1589"/>
              <a:gd name="T30" fmla="*/ 1479 w 2867"/>
              <a:gd name="T31" fmla="*/ 612 h 1589"/>
              <a:gd name="T32" fmla="*/ 2222 w 2867"/>
              <a:gd name="T33" fmla="*/ 927 h 1589"/>
              <a:gd name="T34" fmla="*/ 2867 w 2867"/>
              <a:gd name="T35" fmla="*/ 671 h 1589"/>
              <a:gd name="T36" fmla="*/ 1495 w 2867"/>
              <a:gd name="T37" fmla="*/ 0 h 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67" h="1589">
                <a:moveTo>
                  <a:pt x="1495" y="0"/>
                </a:moveTo>
                <a:cubicBezTo>
                  <a:pt x="0" y="657"/>
                  <a:pt x="0" y="657"/>
                  <a:pt x="0" y="657"/>
                </a:cubicBezTo>
                <a:cubicBezTo>
                  <a:pt x="344" y="802"/>
                  <a:pt x="344" y="802"/>
                  <a:pt x="344" y="802"/>
                </a:cubicBezTo>
                <a:cubicBezTo>
                  <a:pt x="344" y="1114"/>
                  <a:pt x="344" y="1114"/>
                  <a:pt x="344" y="1114"/>
                </a:cubicBezTo>
                <a:cubicBezTo>
                  <a:pt x="310" y="1128"/>
                  <a:pt x="288" y="1162"/>
                  <a:pt x="288" y="1199"/>
                </a:cubicBezTo>
                <a:cubicBezTo>
                  <a:pt x="288" y="1236"/>
                  <a:pt x="310" y="1269"/>
                  <a:pt x="344" y="1284"/>
                </a:cubicBezTo>
                <a:cubicBezTo>
                  <a:pt x="275" y="1589"/>
                  <a:pt x="275" y="1589"/>
                  <a:pt x="275" y="1589"/>
                </a:cubicBezTo>
                <a:cubicBezTo>
                  <a:pt x="406" y="1589"/>
                  <a:pt x="406" y="1589"/>
                  <a:pt x="406" y="1589"/>
                </a:cubicBezTo>
                <a:cubicBezTo>
                  <a:pt x="479" y="1589"/>
                  <a:pt x="479" y="1589"/>
                  <a:pt x="479" y="1589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10" y="1284"/>
                  <a:pt x="410" y="1284"/>
                  <a:pt x="410" y="1284"/>
                </a:cubicBezTo>
                <a:cubicBezTo>
                  <a:pt x="449" y="1273"/>
                  <a:pt x="477" y="1237"/>
                  <a:pt x="477" y="1197"/>
                </a:cubicBezTo>
                <a:cubicBezTo>
                  <a:pt x="477" y="1156"/>
                  <a:pt x="449" y="1120"/>
                  <a:pt x="410" y="1110"/>
                </a:cubicBezTo>
                <a:cubicBezTo>
                  <a:pt x="410" y="831"/>
                  <a:pt x="410" y="831"/>
                  <a:pt x="410" y="831"/>
                </a:cubicBezTo>
                <a:cubicBezTo>
                  <a:pt x="641" y="927"/>
                  <a:pt x="641" y="927"/>
                  <a:pt x="641" y="927"/>
                </a:cubicBezTo>
                <a:cubicBezTo>
                  <a:pt x="886" y="746"/>
                  <a:pt x="1176" y="637"/>
                  <a:pt x="1479" y="612"/>
                </a:cubicBezTo>
                <a:cubicBezTo>
                  <a:pt x="1756" y="624"/>
                  <a:pt x="2020" y="736"/>
                  <a:pt x="2222" y="927"/>
                </a:cubicBezTo>
                <a:cubicBezTo>
                  <a:pt x="2867" y="671"/>
                  <a:pt x="2867" y="671"/>
                  <a:pt x="2867" y="671"/>
                </a:cubicBezTo>
                <a:lnTo>
                  <a:pt x="14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685800"/>
            <a:endParaRPr lang="zh-CN" altLang="en-US" sz="2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稻壳儿搜索【幻雨工作室】_1"/>
          <p:cNvSpPr txBox="1">
            <a:spLocks noChangeArrowheads="1"/>
          </p:cNvSpPr>
          <p:nvPr/>
        </p:nvSpPr>
        <p:spPr bwMode="auto">
          <a:xfrm>
            <a:off x="3592830" y="2322195"/>
            <a:ext cx="478028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Nexa Light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Nexa Light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Nexa Light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Nexa Light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Nexa Light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Nexa Light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Nexa Light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Nexa Light" pitchFamily="50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/>
              <a:t>生涯唤醒</a:t>
            </a:r>
            <a:endParaRPr lang="zh-CN" altLang="en-US" b="1" dirty="0"/>
          </a:p>
        </p:txBody>
      </p:sp>
      <p:sp>
        <p:nvSpPr>
          <p:cNvPr id="10" name="稻壳儿搜索【幻雨工作室】_2"/>
          <p:cNvSpPr/>
          <p:nvPr/>
        </p:nvSpPr>
        <p:spPr>
          <a:xfrm>
            <a:off x="4126865" y="4098925"/>
            <a:ext cx="43148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实验中学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535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2847340" y="3830955"/>
            <a:ext cx="1139190" cy="1132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 descr="772z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12018" y="5046345"/>
            <a:ext cx="314452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汉仪雅酷黑 65W" panose="020B0604020202020204" charset="-122"/>
              </a:rPr>
              <a:t>主讲人 ：杨晓君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汉仪雅酷黑 65W" panose="020B0604020202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2" name="图片 1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53770" y="2466975"/>
            <a:ext cx="7586980" cy="2354580"/>
            <a:chOff x="1228389" y="2482788"/>
            <a:chExt cx="8980573" cy="2521545"/>
          </a:xfrm>
        </p:grpSpPr>
        <p:sp>
          <p:nvSpPr>
            <p:cNvPr id="7" name="椭圆 6"/>
            <p:cNvSpPr/>
            <p:nvPr/>
          </p:nvSpPr>
          <p:spPr>
            <a:xfrm>
              <a:off x="1228389" y="2550815"/>
              <a:ext cx="1115172" cy="11153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7" tIns="60953" rIns="121907" bIns="60953" rtlCol="0" anchor="ctr"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01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80800" y="3889011"/>
              <a:ext cx="1115172" cy="11153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7" tIns="60953" rIns="121907" bIns="60953" rtlCol="0" anchor="ctr"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02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300272" y="2482788"/>
              <a:ext cx="1115172" cy="11153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7" tIns="60953" rIns="121907" bIns="60953" rtlCol="0" anchor="ctr"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03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093790" y="3382742"/>
              <a:ext cx="1115172" cy="11153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7" tIns="60953" rIns="121907" bIns="60953" rtlCol="0" anchor="ctr"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04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>
              <a:stCxn id="7" idx="6"/>
              <a:endCxn id="15" idx="2"/>
            </p:cNvCxnSpPr>
            <p:nvPr/>
          </p:nvCxnSpPr>
          <p:spPr>
            <a:xfrm>
              <a:off x="2343561" y="3108476"/>
              <a:ext cx="1437239" cy="1338196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5" idx="6"/>
            </p:cNvCxnSpPr>
            <p:nvPr/>
          </p:nvCxnSpPr>
          <p:spPr>
            <a:xfrm flipV="1">
              <a:off x="4895972" y="3226221"/>
              <a:ext cx="1404242" cy="1220451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6" idx="6"/>
              <a:endCxn id="17" idx="2"/>
            </p:cNvCxnSpPr>
            <p:nvPr/>
          </p:nvCxnSpPr>
          <p:spPr>
            <a:xfrm>
              <a:off x="7415444" y="3040449"/>
              <a:ext cx="1678781" cy="899781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55930" y="4196715"/>
            <a:ext cx="1968500" cy="1379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450975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生涯认知，认识什么是生涯规划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3475" y="3572182"/>
            <a:ext cx="18863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生涯唤醒</a:t>
            </a: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92680" y="2104390"/>
            <a:ext cx="243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自我探索</a:t>
            </a: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567816" y="2738787"/>
            <a:ext cx="2314050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450975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探索性格、兴趣、能力、职业价值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69790" y="3630295"/>
            <a:ext cx="2284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职业世界</a:t>
            </a:r>
            <a:endParaRPr lang="zh-CN" altLang="en-US" sz="2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485005" y="4206875"/>
            <a:ext cx="2931160" cy="1307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450975"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了解专业和职业，知道选科、专业与未来就业的匹配关系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just" defTabSz="1450975">
              <a:lnSpc>
                <a:spcPct val="15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探索身边的职业资源。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953885" y="2006600"/>
            <a:ext cx="1931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资源盘点</a:t>
            </a:r>
            <a:endParaRPr lang="zh-CN" altLang="en-US" sz="2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7270115" y="2466975"/>
            <a:ext cx="1802130" cy="773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450975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家庭职业树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lvl="0" algn="just" defTabSz="1450975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生涯人物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访谈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6"/>
            </p:custDataLst>
          </p:nvPr>
        </p:nvCxnSpPr>
        <p:spPr>
          <a:xfrm flipV="1">
            <a:off x="8513634" y="2681110"/>
            <a:ext cx="1555115" cy="121031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>
            <p:custDataLst>
              <p:tags r:id="rId7"/>
            </p:custDataLst>
          </p:nvPr>
        </p:nvSpPr>
        <p:spPr>
          <a:xfrm>
            <a:off x="10065986" y="2188845"/>
            <a:ext cx="1054958" cy="11153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p>
            <a:pPr algn="ctr"/>
            <a:r>
              <a:rPr lang="en-US" altLang="zh-CN" sz="3200" dirty="0">
                <a:cs typeface="+mn-ea"/>
                <a:sym typeface="+mn-lt"/>
              </a:rPr>
              <a:t>05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81515" y="3519805"/>
            <a:ext cx="2169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生涯决策</a:t>
            </a:r>
            <a:endParaRPr lang="zh-CN" altLang="en-US" sz="2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9627235" y="4090670"/>
            <a:ext cx="2467610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450975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生涯决策平衡单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lvl="0" algn="just" defTabSz="1450975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生涯规划书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1" grpId="0"/>
      <p:bldP spid="31" grpId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sp>
        <p:nvSpPr>
          <p:cNvPr id="9" name="稻壳儿搜索【幻雨工作室】_1"/>
          <p:cNvSpPr txBox="1">
            <a:spLocks noChangeArrowheads="1"/>
          </p:cNvSpPr>
          <p:nvPr/>
        </p:nvSpPr>
        <p:spPr bwMode="auto">
          <a:xfrm>
            <a:off x="3592830" y="2322195"/>
            <a:ext cx="478028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Nexa Light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Nexa Light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Nexa Light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Nexa Light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Nexa Light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Nexa Light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Nexa Light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Nexa Light" pitchFamily="50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/>
              <a:t>生涯唤醒</a:t>
            </a:r>
            <a:endParaRPr lang="zh-CN" altLang="en-US" b="1" dirty="0"/>
          </a:p>
        </p:txBody>
      </p:sp>
      <p:sp>
        <p:nvSpPr>
          <p:cNvPr id="10" name="稻壳儿搜索【幻雨工作室】_2"/>
          <p:cNvSpPr/>
          <p:nvPr/>
        </p:nvSpPr>
        <p:spPr>
          <a:xfrm>
            <a:off x="4208145" y="4098925"/>
            <a:ext cx="43148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实验中学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928620" y="3830955"/>
            <a:ext cx="1139190" cy="1132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12"/>
          <p:cNvSpPr txBox="1"/>
          <p:nvPr/>
        </p:nvSpPr>
        <p:spPr>
          <a:xfrm>
            <a:off x="4793298" y="5046345"/>
            <a:ext cx="314452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汉仪雅酷黑 65W" panose="020B0604020202020204" charset="-122"/>
              </a:rPr>
              <a:t>主讲人 ：杨晓君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汉仪雅酷黑 65W" panose="020B0604020202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11" name="图片 10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1385" y="1153795"/>
            <a:ext cx="67748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谈谈旅行那些事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40275" y="2488565"/>
            <a:ext cx="6798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假设你即将开始一段旅行，请你谈一谈在旅行之前你会做些什么呢？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" y="1153795"/>
            <a:ext cx="5509895" cy="5763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2" name="图片 1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457200" y="1669415"/>
            <a:ext cx="4490720" cy="3815715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133929" y="1427883"/>
            <a:ext cx="3377495" cy="6451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人生旅途</a:t>
            </a:r>
            <a:endParaRPr lang="en-US" altLang="zh-CN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65115" y="2346325"/>
            <a:ext cx="613346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如果我们的人生也是一场旅途，在这个旅途中你是哪种旅行者呢？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11" name="图片 10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55090" y="1181100"/>
            <a:ext cx="8947150" cy="46158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生涯规划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根据对自身的性格、兴趣、天赋等内在因素及社会环境等外界因素分析，来做出适合自己职业生涯发展的目标决策，制定相应的发展计划，并按照一定的时间安排采取必要的行动，实现职业生涯目标。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11" name="图片 10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2805" y="1414780"/>
            <a:ext cx="6774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未来一天幻游记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06" t="25434" r="20392" b="8592"/>
          <a:stretch>
            <a:fillRect/>
          </a:stretch>
        </p:blipFill>
        <p:spPr>
          <a:xfrm>
            <a:off x="6680370" y="2084382"/>
            <a:ext cx="5260218" cy="44501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9625" y="222821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1450975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请同学们闭上眼睛，接来下来我们让一起坐上时光机，来到10年后的世界。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11" name="图片 10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4510" y="1017270"/>
            <a:ext cx="7611745" cy="4369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分享：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1.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在整个幻游的过程中，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你未来的一天是怎么度过的？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2.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你的心情怎么样？感觉如何？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幻游的过程中，你有遇到什么困难吗？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00" b="98200" l="9938" r="96480">
                        <a14:foregroundMark x1="88406" y1="9200" x2="89027" y2="12200"/>
                        <a14:foregroundMark x1="94203" y1="7600" x2="90062" y2="16800"/>
                        <a14:foregroundMark x1="96480" y1="4400" x2="96480" y2="4400"/>
                        <a14:foregroundMark x1="86542" y1="15200" x2="84058" y2="18400"/>
                        <a14:foregroundMark x1="96894" y1="50200" x2="96894" y2="50200"/>
                        <a14:foregroundMark x1="10559" y1="45800" x2="10559" y2="45800"/>
                        <a14:foregroundMark x1="16149" y1="40600" x2="16149" y2="40600"/>
                        <a14:foregroundMark x1="21739" y1="34800" x2="17805" y2="37400"/>
                        <a14:foregroundMark x1="15942" y1="41600" x2="9938" y2="45000"/>
                        <a14:foregroundMark x1="19669" y1="37800" x2="14907" y2="43000"/>
                        <a14:foregroundMark x1="49689" y1="92200" x2="49275" y2="92800"/>
                        <a14:foregroundMark x1="43064" y1="98200" x2="43064" y2="9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82" y="1678643"/>
            <a:ext cx="3492241" cy="36151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11" name="图片 10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22705" y="962025"/>
            <a:ext cx="8947150" cy="46158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为什么要做生涯规划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（1）人生需要提前规划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旅游需要做攻略，人生需要规划，因为我们面临很多人生的转折点——小考、中考、选课、高考、选专业、就业、成家等。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11" name="图片 10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3240" y="962025"/>
            <a:ext cx="11216005" cy="326390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（2）舒伯生涯发展理论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舒伯的生涯发展理论认为，人在不同年龄阶段有不同的生涯任务，高中生处于探索阶段，通过学校学习、社团活动，对自我角色及能力、世界进行探索，从而使职业偏好逐渐具体化，初步实现职业目标。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7" name="图片 46" descr="C:\Users\12084\Desktop\高一生涯规划课程\1.生涯唤醒3.0\舒伯职业生涯发展阶段模型.jpg舒伯职业生涯发展阶段模型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7381" t="4506" r="17299" b="10651"/>
          <a:stretch>
            <a:fillRect/>
          </a:stretch>
        </p:blipFill>
        <p:spPr>
          <a:xfrm>
            <a:off x="4471670" y="4292600"/>
            <a:ext cx="3772535" cy="239268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【幻雨工作室】_1"/>
          <p:cNvSpPr/>
          <p:nvPr/>
        </p:nvSpPr>
        <p:spPr bwMode="auto">
          <a:xfrm>
            <a:off x="404292" y="252239"/>
            <a:ext cx="516810" cy="5168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0" dist="596900" dir="3600000" sx="89000" sy="89000" algn="tl" rotWithShape="0">
              <a:schemeClr val="bg1">
                <a:lumMod val="50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cxnSp>
        <p:nvCxnSpPr>
          <p:cNvPr id="8" name="稻壳儿搜索【幻雨工作室】_4"/>
          <p:cNvCxnSpPr/>
          <p:nvPr/>
        </p:nvCxnSpPr>
        <p:spPr>
          <a:xfrm>
            <a:off x="1131708" y="865762"/>
            <a:ext cx="10656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772z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641" t="20627" r="15014" b="17525"/>
          <a:stretch>
            <a:fillRect/>
          </a:stretch>
        </p:blipFill>
        <p:spPr>
          <a:xfrm>
            <a:off x="10445115" y="0"/>
            <a:ext cx="1746885" cy="1085850"/>
          </a:xfrm>
          <a:prstGeom prst="rect">
            <a:avLst/>
          </a:prstGeom>
        </p:spPr>
      </p:pic>
      <p:pic>
        <p:nvPicPr>
          <p:cNvPr id="11" name="图片 10" descr="5353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9705" y="0"/>
            <a:ext cx="967105" cy="96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稻壳儿搜索【幻雨工作室】_2"/>
          <p:cNvSpPr/>
          <p:nvPr/>
        </p:nvSpPr>
        <p:spPr>
          <a:xfrm>
            <a:off x="1286510" y="314960"/>
            <a:ext cx="25819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绵阳高新区实验中学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22705" y="962025"/>
            <a:ext cx="8947150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新高考政策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5" y="1956435"/>
            <a:ext cx="5315585" cy="4134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63285" y="1807845"/>
            <a:ext cx="5748655" cy="458724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　选科的依据是什么？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　了解教育部颁发的《普通高校本科招生专业选考科目要求指引》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　倒推式生涯规划:职业——专业——大学——学业规矩——选科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4142,&quot;width&quot;:653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jb3VudCI6NiwiaGRpZCI6IjRjZDJjZGQ3Yjk1Y2QxMzllZTU0YTZjYmY4YjRiZTYyIiwidXNlckNvdW50Ijoy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蓝色毕业答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527E"/>
      </a:accent1>
      <a:accent2>
        <a:srgbClr val="42527E"/>
      </a:accent2>
      <a:accent3>
        <a:srgbClr val="42527E"/>
      </a:accent3>
      <a:accent4>
        <a:srgbClr val="42527E"/>
      </a:accent4>
      <a:accent5>
        <a:srgbClr val="42527E"/>
      </a:accent5>
      <a:accent6>
        <a:srgbClr val="42527E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WPS 演示</Application>
  <PresentationFormat>宽屏</PresentationFormat>
  <Paragraphs>102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Nexa Light</vt:lpstr>
      <vt:lpstr>Segoe Print</vt:lpstr>
      <vt:lpstr>汉仪雅酷黑 65W</vt:lpstr>
      <vt:lpstr>黑体</vt:lpstr>
      <vt:lpstr>华文细黑</vt:lpstr>
      <vt:lpstr>Arial Unicode MS</vt:lpstr>
      <vt:lpstr>等线 Light</vt:lpstr>
      <vt:lpstr>等线</vt:lpstr>
      <vt:lpstr>Calibri</vt:lpstr>
      <vt:lpstr>优设标题黑</vt:lpstr>
      <vt:lpstr>微软雅黑 Light</vt:lpstr>
      <vt:lpstr>Calibri</vt:lpstr>
      <vt:lpstr>华文琥珀</vt:lpstr>
      <vt:lpstr>华文隶书</vt:lpstr>
      <vt:lpstr>楷体</vt:lpstr>
      <vt:lpstr>幼圆</vt:lpstr>
      <vt:lpstr>华文新魏</vt:lpstr>
      <vt:lpstr>华文中宋</vt:lpstr>
      <vt:lpstr>华光粗黑_CNKI</vt:lpstr>
      <vt:lpstr>方正楷体简体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19940802</dc:creator>
  <cp:lastModifiedBy>筱筠</cp:lastModifiedBy>
  <cp:revision>21</cp:revision>
  <dcterms:created xsi:type="dcterms:W3CDTF">2019-07-17T08:22:00Z</dcterms:created>
  <dcterms:modified xsi:type="dcterms:W3CDTF">2024-10-15T02:37:15Z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TemplateUUID">
    <vt:lpwstr>v1.0_mb_k3uEehh/4DXZx6L+zwFCpA==</vt:lpwstr>
  </property>
  <property fmtid="{D5CDD505-2E9C-101B-9397-08002B2CF9AE}" pid="4" name="ICV">
    <vt:lpwstr>6465F185F17A4B6C88140FCFA06FAD21_11</vt:lpwstr>
  </property>
</Properties>
</file>